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0" r:id="rId2"/>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4660"/>
  </p:normalViewPr>
  <p:slideViewPr>
    <p:cSldViewPr snapToGrid="0">
      <p:cViewPr varScale="1">
        <p:scale>
          <a:sx n="64" d="100"/>
          <a:sy n="64" d="100"/>
        </p:scale>
        <p:origin x="86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2388537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1737725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3424242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3184252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3528490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2064655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25461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256096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1073022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3716112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495D1D0-57E4-4633-8753-21B66BD5228A}" type="datetimeFigureOut">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34911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C495D1D0-57E4-4633-8753-21B66BD5228A}" type="datetimeFigureOut">
              <a:rPr kumimoji="1" lang="ja-JP" altLang="en-US" smtClean="0"/>
              <a:t>2026/3/26</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31441027-55D2-4D3E-80DA-3FD6C0BC81A0}" type="slidenum">
              <a:rPr kumimoji="1" lang="ja-JP" altLang="en-US" smtClean="0"/>
              <a:t>‹#›</a:t>
            </a:fld>
            <a:endParaRPr kumimoji="1" lang="ja-JP" altLang="en-US"/>
          </a:p>
        </p:txBody>
      </p:sp>
    </p:spTree>
    <p:extLst>
      <p:ext uri="{BB962C8B-B14F-4D97-AF65-F5344CB8AC3E}">
        <p14:creationId xmlns:p14="http://schemas.microsoft.com/office/powerpoint/2010/main" val="4174345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4C98C35-50C3-4A9B-CD34-856F294482FD}"/>
              </a:ext>
            </a:extLst>
          </p:cNvPr>
          <p:cNvSpPr/>
          <p:nvPr/>
        </p:nvSpPr>
        <p:spPr bwMode="auto">
          <a:xfrm>
            <a:off x="2132856" y="6418560"/>
            <a:ext cx="360040" cy="144016"/>
          </a:xfrm>
          <a:prstGeom prst="rect">
            <a:avLst/>
          </a:prstGeom>
          <a:noFill/>
          <a:ln w="3175" cap="flat" cmpd="sng" algn="ctr">
            <a:noFill/>
            <a:prstDash val="solid"/>
            <a:round/>
            <a:headEnd type="none" w="med" len="med"/>
            <a:tailEnd type="none" w="med" len="med"/>
          </a:ln>
          <a:effectLst/>
        </p:spPr>
        <p:txBody>
          <a:bodyPr vert="horz" wrap="square" lIns="54000" tIns="45720" rIns="54000" bIns="45720" numCol="1" rtlCol="0" anchor="t" anchorCtr="0" compatLnSpc="1">
            <a:prstTxWarp prst="textNoShape">
              <a:avLst/>
            </a:prstTxWarp>
          </a:bodyPr>
          <a:lstStyle/>
          <a:p>
            <a:pPr marL="0" marR="0" indent="0" algn="l" defTabSz="914400" rtl="0" eaLnBrk="1" fontAlgn="base" latinLnBrk="0" hangingPunct="1">
              <a:lnSpc>
                <a:spcPct val="105000"/>
              </a:lnSpc>
              <a:spcBef>
                <a:spcPct val="10000"/>
              </a:spcBef>
              <a:spcAft>
                <a:spcPct val="0"/>
              </a:spcAft>
              <a:buClrTx/>
              <a:buSzTx/>
              <a:buFontTx/>
              <a:buNone/>
              <a:tabLst/>
            </a:pPr>
            <a:endParaRPr kumimoji="1" lang="ja-JP" altLang="en-US" sz="2400" b="0" i="0" u="none" strike="noStrike" cap="none" normalizeH="0" baseline="0">
              <a:ln>
                <a:noFill/>
              </a:ln>
              <a:solidFill>
                <a:schemeClr val="tx1"/>
              </a:solidFill>
              <a:effectLst/>
              <a:latin typeface="ＭＳ Ｐゴシック" pitchFamily="50" charset="-128"/>
              <a:ea typeface="ＭＳ Ｐゴシック" pitchFamily="50" charset="-128"/>
            </a:endParaRPr>
          </a:p>
        </p:txBody>
      </p:sp>
      <p:sp>
        <p:nvSpPr>
          <p:cNvPr id="5" name="正方形/長方形 4">
            <a:extLst>
              <a:ext uri="{FF2B5EF4-FFF2-40B4-BE49-F238E27FC236}">
                <a16:creationId xmlns:a16="http://schemas.microsoft.com/office/drawing/2014/main" id="{716E319F-C58D-5911-EAD6-FD8FEE3346D0}"/>
              </a:ext>
            </a:extLst>
          </p:cNvPr>
          <p:cNvSpPr/>
          <p:nvPr/>
        </p:nvSpPr>
        <p:spPr bwMode="auto">
          <a:xfrm>
            <a:off x="2132856" y="6418560"/>
            <a:ext cx="360040" cy="118616"/>
          </a:xfrm>
          <a:prstGeom prst="rect">
            <a:avLst/>
          </a:prstGeom>
          <a:solidFill>
            <a:srgbClr val="FFFFFF"/>
          </a:solidFill>
          <a:ln w="3175" cap="flat" cmpd="sng" algn="ctr">
            <a:noFill/>
            <a:prstDash val="solid"/>
            <a:round/>
            <a:headEnd type="none" w="med" len="med"/>
            <a:tailEnd type="none" w="med" len="med"/>
          </a:ln>
          <a:effectLst/>
        </p:spPr>
        <p:txBody>
          <a:bodyPr vert="horz" wrap="square" lIns="54000" tIns="45720" rIns="54000" bIns="45720" numCol="1" rtlCol="0" anchor="t" anchorCtr="0" compatLnSpc="1">
            <a:prstTxWarp prst="textNoShape">
              <a:avLst/>
            </a:prstTxWarp>
          </a:bodyPr>
          <a:lstStyle/>
          <a:p>
            <a:pPr marL="0" marR="0" indent="0" algn="l" defTabSz="914400" rtl="0" eaLnBrk="1" fontAlgn="base" latinLnBrk="0" hangingPunct="1">
              <a:lnSpc>
                <a:spcPct val="105000"/>
              </a:lnSpc>
              <a:spcBef>
                <a:spcPct val="10000"/>
              </a:spcBef>
              <a:spcAft>
                <a:spcPct val="0"/>
              </a:spcAft>
              <a:buClrTx/>
              <a:buSzTx/>
              <a:buFontTx/>
              <a:buNone/>
              <a:tabLst/>
            </a:pPr>
            <a:endParaRPr kumimoji="1" lang="ja-JP" altLang="en-US" sz="2400" b="0" i="0" u="none" strike="noStrike" cap="none" normalizeH="0" baseline="0">
              <a:ln>
                <a:noFill/>
              </a:ln>
              <a:solidFill>
                <a:schemeClr val="tx1"/>
              </a:solidFill>
              <a:effectLst/>
              <a:latin typeface="ＭＳ Ｐゴシック" pitchFamily="50" charset="-128"/>
              <a:ea typeface="ＭＳ Ｐゴシック" pitchFamily="50" charset="-128"/>
            </a:endParaRPr>
          </a:p>
        </p:txBody>
      </p:sp>
      <p:sp>
        <p:nvSpPr>
          <p:cNvPr id="6" name="正方形/長方形 5">
            <a:extLst>
              <a:ext uri="{FF2B5EF4-FFF2-40B4-BE49-F238E27FC236}">
                <a16:creationId xmlns:a16="http://schemas.microsoft.com/office/drawing/2014/main" id="{5A98E498-4957-3A0E-251D-1148D7F0CD05}"/>
              </a:ext>
            </a:extLst>
          </p:cNvPr>
          <p:cNvSpPr/>
          <p:nvPr/>
        </p:nvSpPr>
        <p:spPr bwMode="auto">
          <a:xfrm>
            <a:off x="4869160" y="227720"/>
            <a:ext cx="360040" cy="118616"/>
          </a:xfrm>
          <a:prstGeom prst="rect">
            <a:avLst/>
          </a:prstGeom>
          <a:solidFill>
            <a:srgbClr val="FFFFFF"/>
          </a:solidFill>
          <a:ln w="3175" cap="flat" cmpd="sng" algn="ctr">
            <a:noFill/>
            <a:prstDash val="solid"/>
            <a:round/>
            <a:headEnd type="none" w="med" len="med"/>
            <a:tailEnd type="none" w="med" len="med"/>
          </a:ln>
          <a:effectLst/>
        </p:spPr>
        <p:txBody>
          <a:bodyPr vert="horz" wrap="square" lIns="54000" tIns="45720" rIns="54000" bIns="45720" numCol="1" rtlCol="0" anchor="t" anchorCtr="0" compatLnSpc="1">
            <a:prstTxWarp prst="textNoShape">
              <a:avLst/>
            </a:prstTxWarp>
          </a:bodyPr>
          <a:lstStyle/>
          <a:p>
            <a:pPr marL="0" marR="0" indent="0" algn="l" defTabSz="914400" rtl="0" eaLnBrk="1" fontAlgn="base" latinLnBrk="0" hangingPunct="1">
              <a:lnSpc>
                <a:spcPct val="105000"/>
              </a:lnSpc>
              <a:spcBef>
                <a:spcPct val="10000"/>
              </a:spcBef>
              <a:spcAft>
                <a:spcPct val="0"/>
              </a:spcAft>
              <a:buClrTx/>
              <a:buSzTx/>
              <a:buFontTx/>
              <a:buNone/>
              <a:tabLst/>
            </a:pPr>
            <a:endParaRPr kumimoji="1" lang="ja-JP" altLang="en-US" sz="2400" b="0" i="0" u="none" strike="noStrike" cap="none" normalizeH="0" baseline="0">
              <a:ln>
                <a:noFill/>
              </a:ln>
              <a:solidFill>
                <a:schemeClr val="tx1"/>
              </a:solidFill>
              <a:effectLst/>
              <a:latin typeface="ＭＳ Ｐゴシック" pitchFamily="50" charset="-128"/>
              <a:ea typeface="ＭＳ Ｐゴシック" pitchFamily="50" charset="-128"/>
            </a:endParaRPr>
          </a:p>
        </p:txBody>
      </p:sp>
      <p:graphicFrame>
        <p:nvGraphicFramePr>
          <p:cNvPr id="3" name="表 2">
            <a:extLst>
              <a:ext uri="{FF2B5EF4-FFF2-40B4-BE49-F238E27FC236}">
                <a16:creationId xmlns:a16="http://schemas.microsoft.com/office/drawing/2014/main" id="{C4144E1C-1CE1-7819-9BDC-0197245FEB65}"/>
              </a:ext>
            </a:extLst>
          </p:cNvPr>
          <p:cNvGraphicFramePr>
            <a:graphicFrameLocks noGrp="1"/>
          </p:cNvGraphicFramePr>
          <p:nvPr>
            <p:extLst>
              <p:ext uri="{D42A27DB-BD31-4B8C-83A1-F6EECF244321}">
                <p14:modId xmlns:p14="http://schemas.microsoft.com/office/powerpoint/2010/main" val="4220160689"/>
              </p:ext>
            </p:extLst>
          </p:nvPr>
        </p:nvGraphicFramePr>
        <p:xfrm>
          <a:off x="357809" y="346336"/>
          <a:ext cx="6239543" cy="9331943"/>
        </p:xfrm>
        <a:graphic>
          <a:graphicData uri="http://schemas.openxmlformats.org/drawingml/2006/table">
            <a:tbl>
              <a:tblPr/>
              <a:tblGrid>
                <a:gridCol w="859948">
                  <a:extLst>
                    <a:ext uri="{9D8B030D-6E8A-4147-A177-3AD203B41FA5}">
                      <a16:colId xmlns:a16="http://schemas.microsoft.com/office/drawing/2014/main" val="3956292842"/>
                    </a:ext>
                  </a:extLst>
                </a:gridCol>
                <a:gridCol w="2169191">
                  <a:extLst>
                    <a:ext uri="{9D8B030D-6E8A-4147-A177-3AD203B41FA5}">
                      <a16:colId xmlns:a16="http://schemas.microsoft.com/office/drawing/2014/main" val="2600991253"/>
                    </a:ext>
                  </a:extLst>
                </a:gridCol>
                <a:gridCol w="851900">
                  <a:extLst>
                    <a:ext uri="{9D8B030D-6E8A-4147-A177-3AD203B41FA5}">
                      <a16:colId xmlns:a16="http://schemas.microsoft.com/office/drawing/2014/main" val="2345551033"/>
                    </a:ext>
                  </a:extLst>
                </a:gridCol>
                <a:gridCol w="2358504">
                  <a:extLst>
                    <a:ext uri="{9D8B030D-6E8A-4147-A177-3AD203B41FA5}">
                      <a16:colId xmlns:a16="http://schemas.microsoft.com/office/drawing/2014/main" val="1746404722"/>
                    </a:ext>
                  </a:extLst>
                </a:gridCol>
              </a:tblGrid>
              <a:tr h="178957">
                <a:tc gridSpan="4">
                  <a:txBody>
                    <a:bodyPr/>
                    <a:lstStyle/>
                    <a:p>
                      <a:pPr algn="r" fontAlgn="ctr"/>
                      <a:r>
                        <a:rPr lang="ja-JP" altLang="en-US" sz="600" b="0" i="0" u="none" strike="noStrike">
                          <a:effectLst/>
                          <a:latin typeface="Meiryo UI" panose="020B0604030504040204" pitchFamily="50" charset="-128"/>
                          <a:ea typeface="Meiryo UI" panose="020B0604030504040204" pitchFamily="50" charset="-128"/>
                        </a:rPr>
                        <a:t>お申込日　　     年　　　　　　月　　　　　日</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02249440"/>
                  </a:ext>
                </a:extLst>
              </a:tr>
              <a:tr h="799305">
                <a:tc gridSpan="4">
                  <a:txBody>
                    <a:bodyPr/>
                    <a:lstStyle/>
                    <a:p>
                      <a:pPr>
                        <a:lnSpc>
                          <a:spcPts val="700"/>
                        </a:lnSpc>
                        <a:spcAft>
                          <a:spcPts val="600"/>
                        </a:spcAft>
                        <a:buNone/>
                        <a:tabLst>
                          <a:tab pos="1028700" algn="l"/>
                        </a:tabLst>
                        <a:defRPr/>
                      </a:pPr>
                      <a:r>
                        <a:rPr lang="ja-JP" altLang="en-US" sz="1050" b="1" dirty="0">
                          <a:solidFill>
                            <a:schemeClr val="accent2"/>
                          </a:solidFill>
                          <a:latin typeface="Meiryo UI" panose="020B0604030504040204" pitchFamily="50" charset="-128"/>
                          <a:ea typeface="Meiryo UI" panose="020B0604030504040204" pitchFamily="50" charset="-128"/>
                        </a:rPr>
                        <a:t>　　　　　　　　　</a:t>
                      </a:r>
                      <a:r>
                        <a:rPr lang="en-US" altLang="ja-JP" sz="1200" b="1" dirty="0">
                          <a:solidFill>
                            <a:schemeClr val="accent2"/>
                          </a:solidFill>
                          <a:latin typeface="Meiryo UI" panose="020B0604030504040204" pitchFamily="50" charset="-128"/>
                          <a:ea typeface="Meiryo UI" panose="020B0604030504040204" pitchFamily="50" charset="-128"/>
                        </a:rPr>
                        <a:t>『</a:t>
                      </a:r>
                      <a:r>
                        <a:rPr lang="ja-JP" altLang="en-US" sz="1200" b="1" dirty="0">
                          <a:solidFill>
                            <a:schemeClr val="accent2"/>
                          </a:solidFill>
                          <a:latin typeface="Meiryo UI" panose="020B0604030504040204" pitchFamily="50" charset="-128"/>
                          <a:ea typeface="Meiryo UI" panose="020B0604030504040204" pitchFamily="50" charset="-128"/>
                        </a:rPr>
                        <a:t>防衛産業における製造基盤投資と新たなサプライチェーンの強靭化調査団</a:t>
                      </a:r>
                      <a:r>
                        <a:rPr lang="en-US" altLang="ja-JP" sz="1200" b="1" dirty="0">
                          <a:solidFill>
                            <a:schemeClr val="accent2"/>
                          </a:solidFill>
                          <a:latin typeface="Meiryo UI" panose="020B0604030504040204" pitchFamily="50" charset="-128"/>
                          <a:ea typeface="Meiryo UI" panose="020B0604030504040204" pitchFamily="50" charset="-128"/>
                        </a:rPr>
                        <a:t>』</a:t>
                      </a:r>
                    </a:p>
                    <a:p>
                      <a:pPr>
                        <a:lnSpc>
                          <a:spcPts val="700"/>
                        </a:lnSpc>
                        <a:spcAft>
                          <a:spcPts val="600"/>
                        </a:spcAft>
                        <a:buNone/>
                        <a:tabLst>
                          <a:tab pos="1028700" algn="l"/>
                        </a:tabLst>
                        <a:defRPr/>
                      </a:pPr>
                      <a:r>
                        <a:rPr lang="ja-JP" altLang="en-US" sz="1200" b="1" i="0" u="none" strike="noStrike" dirty="0">
                          <a:solidFill>
                            <a:schemeClr val="accent2"/>
                          </a:solidFill>
                          <a:effectLst/>
                          <a:latin typeface="Meiryo UI" panose="020B0604030504040204" pitchFamily="50" charset="-128"/>
                          <a:ea typeface="Meiryo UI" panose="020B0604030504040204" pitchFamily="50" charset="-128"/>
                        </a:rPr>
                        <a:t>　　　　　　　　　　　　　　　　　　　           参加申込書</a:t>
                      </a:r>
                      <a:endParaRPr lang="en-US" altLang="ja-JP" sz="1200" b="1" i="0" u="none" strike="noStrike" dirty="0">
                        <a:solidFill>
                          <a:schemeClr val="accent2"/>
                        </a:solidFill>
                        <a:effectLst/>
                        <a:latin typeface="Meiryo UI" panose="020B0604030504040204" pitchFamily="50" charset="-128"/>
                        <a:ea typeface="Meiryo UI" panose="020B0604030504040204" pitchFamily="50" charset="-128"/>
                      </a:endParaRPr>
                    </a:p>
                    <a:p>
                      <a:pPr>
                        <a:lnSpc>
                          <a:spcPts val="700"/>
                        </a:lnSpc>
                        <a:spcAft>
                          <a:spcPts val="600"/>
                        </a:spcAft>
                        <a:buNone/>
                        <a:tabLst>
                          <a:tab pos="1028700" algn="l"/>
                        </a:tabLst>
                        <a:defRPr/>
                      </a:pPr>
                      <a:r>
                        <a:rPr lang="ja-JP" altLang="en-US" sz="800" b="1" i="0" u="none" strike="noStrike" dirty="0">
                          <a:solidFill>
                            <a:schemeClr val="accent2"/>
                          </a:solidFill>
                          <a:effectLst/>
                          <a:latin typeface="Meiryo UI" panose="020B0604030504040204" pitchFamily="50" charset="-128"/>
                          <a:ea typeface="Meiryo UI" panose="020B0604030504040204" pitchFamily="50" charset="-128"/>
                        </a:rPr>
                        <a:t>　　　　　　　　　　　　　　　　</a:t>
                      </a:r>
                      <a:r>
                        <a:rPr lang="ja-JP" altLang="en-US" sz="800" b="0" i="0" u="none" strike="noStrike" dirty="0">
                          <a:solidFill>
                            <a:schemeClr val="accent2"/>
                          </a:solidFill>
                          <a:effectLst/>
                          <a:latin typeface="Meiryo UI" panose="020B0604030504040204" pitchFamily="50" charset="-128"/>
                          <a:ea typeface="Meiryo UI" panose="020B0604030504040204" pitchFamily="50" charset="-128"/>
                        </a:rPr>
                        <a:t>　　　　　　　　　　</a:t>
                      </a:r>
                      <a:r>
                        <a:rPr lang="ja-JP" altLang="en-US" sz="800" b="0" i="0" u="none" strike="noStrike" dirty="0">
                          <a:solidFill>
                            <a:schemeClr val="tx1"/>
                          </a:solidFill>
                          <a:effectLst/>
                          <a:latin typeface="Meiryo UI" panose="020B0604030504040204" pitchFamily="50" charset="-128"/>
                          <a:ea typeface="Meiryo UI" panose="020B0604030504040204" pitchFamily="50" charset="-128"/>
                        </a:rPr>
                        <a:t>一般社団法人　日本技術者連盟（ＪＥＦ）行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50223156"/>
                  </a:ext>
                </a:extLst>
              </a:tr>
              <a:tr h="193871">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04296260"/>
                  </a:ext>
                </a:extLst>
              </a:tr>
              <a:tr h="328091">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会社名・団体名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32367336"/>
                  </a:ext>
                </a:extLst>
              </a:tr>
              <a:tr h="320633">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所属名</a:t>
                      </a:r>
                      <a:r>
                        <a:rPr lang="en-US" altLang="ja-JP" sz="600" b="0" i="0" u="none" strike="noStrike">
                          <a:effectLst/>
                          <a:latin typeface="Meiryo UI" panose="020B0604030504040204" pitchFamily="50" charset="-128"/>
                          <a:ea typeface="Meiryo UI" panose="020B0604030504040204" pitchFamily="50" charset="-128"/>
                        </a:rPr>
                        <a:t>/</a:t>
                      </a:r>
                      <a:r>
                        <a:rPr lang="ja-JP" altLang="en-US" sz="600" b="0" i="0" u="none" strike="noStrike">
                          <a:effectLst/>
                          <a:latin typeface="Meiryo UI" panose="020B0604030504040204" pitchFamily="50" charset="-128"/>
                          <a:ea typeface="Meiryo UI" panose="020B0604030504040204" pitchFamily="50" charset="-128"/>
                        </a:rPr>
                        <a:t>役職名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31729993"/>
                  </a:ext>
                </a:extLst>
              </a:tr>
              <a:tr h="193871">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フリガナ</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rowSpan="2">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生年月日</a:t>
                      </a:r>
                    </a:p>
                  </a:txBody>
                  <a:tcPr marL="0" marR="0" marT="0" marB="0" anchor="ctr">
                    <a:lnL w="6350" cap="flat" cmpd="sng" algn="ctr">
                      <a:solidFill>
                        <a:srgbClr val="808080"/>
                      </a:solidFill>
                      <a:prstDash val="dash"/>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rowSpan="2">
                  <a:txBody>
                    <a:bodyPr/>
                    <a:lstStyle/>
                    <a:p>
                      <a:pPr algn="ctr" fontAlgn="ctr"/>
                      <a:r>
                        <a:rPr lang="ja-JP" altLang="en-US" sz="600" b="1" i="0" u="none" strike="noStrike">
                          <a:effectLst/>
                          <a:latin typeface="Meiryo UI" panose="020B0604030504040204" pitchFamily="50" charset="-128"/>
                          <a:ea typeface="Meiryo UI" panose="020B0604030504040204" pitchFamily="50" charset="-128"/>
                        </a:rPr>
                        <a:t>西暦　　　　　　　年 　　　  　月　 　  　日</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26154232"/>
                  </a:ext>
                </a:extLst>
              </a:tr>
              <a:tr h="305720">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参加者氏名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no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75555150"/>
                  </a:ext>
                </a:extLst>
              </a:tr>
              <a:tr h="521958">
                <a:tc>
                  <a:txBody>
                    <a:bodyPr/>
                    <a:lstStyle/>
                    <a:p>
                      <a:pPr algn="ctr" fontAlgn="ctr"/>
                      <a:r>
                        <a:rPr lang="ja-JP" altLang="en-US" sz="500" b="0" i="0" u="none" strike="noStrike">
                          <a:effectLst/>
                          <a:latin typeface="Meiryo UI" panose="020B0604030504040204" pitchFamily="50" charset="-128"/>
                          <a:ea typeface="Meiryo UI" panose="020B0604030504040204" pitchFamily="50" charset="-128"/>
                        </a:rPr>
                        <a:t>パスポート記載名</a:t>
                      </a:r>
                      <a:br>
                        <a:rPr lang="ja-JP" altLang="en-US" sz="5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（ローマ字 姓名）</a:t>
                      </a:r>
                      <a:endParaRPr lang="ja-JP" altLang="en-US" sz="500" b="0" i="0" u="none" strike="noStrike">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英文表記名</a:t>
                      </a:r>
                      <a:br>
                        <a:rPr lang="ja-JP" altLang="en-US" sz="6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a:t>
                      </a:r>
                      <a:r>
                        <a:rPr lang="en-US" altLang="ja-JP" sz="400" b="0" i="0" u="none" strike="noStrike">
                          <a:effectLst/>
                          <a:latin typeface="Meiryo UI" panose="020B0604030504040204" pitchFamily="50" charset="-128"/>
                          <a:ea typeface="Meiryo UI" panose="020B0604030504040204" pitchFamily="50" charset="-128"/>
                        </a:rPr>
                        <a:t>Mr. Ms. Dr. Ph.D.</a:t>
                      </a:r>
                      <a:r>
                        <a:rPr lang="ja-JP" altLang="en-US" sz="400" b="0" i="0" u="none" strike="noStrike">
                          <a:effectLst/>
                          <a:latin typeface="Meiryo UI" panose="020B0604030504040204" pitchFamily="50" charset="-128"/>
                          <a:ea typeface="Meiryo UI" panose="020B0604030504040204" pitchFamily="50" charset="-128"/>
                        </a:rPr>
                        <a:t>なども記載）</a:t>
                      </a:r>
                      <a:endParaRPr lang="ja-JP" altLang="en-US" sz="600" b="0" i="0" u="none" strike="noStrike">
                        <a:effectLst/>
                        <a:latin typeface="Meiryo UI" panose="020B0604030504040204" pitchFamily="50" charset="-128"/>
                        <a:ea typeface="Meiryo UI" panose="020B0604030504040204" pitchFamily="50" charset="-128"/>
                      </a:endParaRPr>
                    </a:p>
                  </a:txBody>
                  <a:tcPr marL="0" marR="0" marT="0" marB="0" anchor="ctr">
                    <a:lnL w="6350" cap="flat" cmpd="sng" algn="ctr">
                      <a:solidFill>
                        <a:srgbClr val="808080"/>
                      </a:solidFill>
                      <a:prstDash val="dash"/>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0231711"/>
                  </a:ext>
                </a:extLst>
              </a:tr>
              <a:tr h="305720">
                <a:tc>
                  <a:txBody>
                    <a:bodyPr/>
                    <a:lstStyle/>
                    <a:p>
                      <a:pPr algn="ctr" fontAlgn="ctr"/>
                      <a:r>
                        <a:rPr lang="en-US" sz="600" b="0" i="0" u="none" strike="noStrike">
                          <a:effectLst/>
                          <a:latin typeface="Meiryo UI" panose="020B0604030504040204" pitchFamily="50" charset="-128"/>
                          <a:ea typeface="Meiryo UI" panose="020B0604030504040204" pitchFamily="50" charset="-128"/>
                        </a:rPr>
                        <a:t>E-mail</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ash"/>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携帯電話番号</a:t>
                      </a:r>
                    </a:p>
                  </a:txBody>
                  <a:tcPr marL="0" marR="0" marT="0" marB="0" anchor="ctr">
                    <a:lnL w="6350" cap="flat" cmpd="sng" algn="ctr">
                      <a:solidFill>
                        <a:srgbClr val="808080"/>
                      </a:solidFill>
                      <a:prstDash val="dash"/>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85361550"/>
                  </a:ext>
                </a:extLst>
              </a:tr>
              <a:tr h="305720">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ご住所</a:t>
                      </a:r>
                      <a:endParaRPr lang="ja-JP" altLang="en-US" sz="600" b="0" i="0" u="none" strike="noStrike">
                        <a:effectLst/>
                        <a:latin typeface="ＭＳ Ｐゴシック" panose="020B0600070205080204" pitchFamily="50" charset="-128"/>
                        <a:ea typeface="ＭＳ Ｐゴシック" panose="020B0600070205080204" pitchFamily="50" charset="-128"/>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l" fontAlgn="t"/>
                      <a:r>
                        <a:rPr lang="ja-JP" altLang="en-US" sz="500" b="0" i="0" u="none" strike="noStrike" dirty="0">
                          <a:effectLst/>
                          <a:latin typeface="Meiryo UI" panose="020B0604030504040204" pitchFamily="50" charset="-128"/>
                          <a:ea typeface="Meiryo UI" panose="020B0604030504040204" pitchFamily="50" charset="-128"/>
                        </a:rPr>
                        <a:t>〒　　　　　　　　－</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2644409"/>
                  </a:ext>
                </a:extLst>
              </a:tr>
              <a:tr h="305720">
                <a:tc>
                  <a:txBody>
                    <a:bodyPr/>
                    <a:lstStyle/>
                    <a:p>
                      <a:pPr algn="ctr" fontAlgn="ctr"/>
                      <a:r>
                        <a:rPr lang="zh-TW" altLang="en-US" sz="600" b="0" i="0" u="none" strike="noStrike">
                          <a:effectLst/>
                          <a:latin typeface="Meiryo UI" panose="020B0604030504040204" pitchFamily="50" charset="-128"/>
                          <a:ea typeface="Meiryo UI" panose="020B0604030504040204" pitchFamily="50" charset="-128"/>
                        </a:rPr>
                        <a:t>　　　　電話番号</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600" b="0" i="0" u="none" strike="noStrike">
                          <a:effectLst/>
                          <a:latin typeface="Meiryo UI" panose="020B0604030504040204" pitchFamily="50" charset="-128"/>
                          <a:ea typeface="Meiryo UI" panose="020B0604030504040204" pitchFamily="50" charset="-128"/>
                        </a:rPr>
                        <a:t>FAX</a:t>
                      </a:r>
                      <a:r>
                        <a:rPr lang="ja-JP" altLang="en-US" sz="600" b="0" i="0" u="none" strike="noStrike">
                          <a:effectLst/>
                          <a:latin typeface="Meiryo UI" panose="020B0604030504040204" pitchFamily="50" charset="-128"/>
                          <a:ea typeface="Meiryo UI" panose="020B0604030504040204" pitchFamily="50" charset="-128"/>
                        </a:rPr>
                        <a:t>番号</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595784"/>
                  </a:ext>
                </a:extLst>
              </a:tr>
              <a:tr h="305720">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ご住所</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l" fontAlgn="t"/>
                      <a:r>
                        <a:rPr lang="ja-JP" altLang="en-US" sz="500" b="0" i="0" u="none" strike="noStrike">
                          <a:effectLst/>
                          <a:latin typeface="Meiryo UI" panose="020B0604030504040204" pitchFamily="50" charset="-128"/>
                          <a:ea typeface="Meiryo UI" panose="020B0604030504040204" pitchFamily="50" charset="-128"/>
                        </a:rPr>
                        <a:t>〒　　　　　　　　－</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47410399"/>
                  </a:ext>
                </a:extLst>
              </a:tr>
              <a:tr h="305720">
                <a:tc>
                  <a:txBody>
                    <a:bodyPr/>
                    <a:lstStyle/>
                    <a:p>
                      <a:pPr algn="ctr" fontAlgn="ctr"/>
                      <a:r>
                        <a:rPr lang="zh-TW" altLang="en-US" sz="600" b="0" i="0" u="none" strike="noStrike">
                          <a:effectLst/>
                          <a:latin typeface="Meiryo UI" panose="020B0604030504040204" pitchFamily="50" charset="-128"/>
                          <a:ea typeface="Meiryo UI" panose="020B0604030504040204" pitchFamily="50" charset="-128"/>
                        </a:rPr>
                        <a:t>　　　　電話番号</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58052483"/>
                  </a:ext>
                </a:extLst>
              </a:tr>
              <a:tr h="193871">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フリガナ</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55210057"/>
                  </a:ext>
                </a:extLst>
              </a:tr>
              <a:tr h="417568">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担当責任者名</a:t>
                      </a:r>
                      <a:br>
                        <a:rPr lang="ja-JP" altLang="en-US" sz="6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今回の参加について</a:t>
                      </a:r>
                      <a:br>
                        <a:rPr lang="ja-JP" altLang="en-US" sz="400" b="0" i="0" u="none" strike="noStrike">
                          <a:effectLst/>
                          <a:latin typeface="Meiryo UI" panose="020B0604030504040204" pitchFamily="50" charset="-128"/>
                          <a:ea typeface="Meiryo UI" panose="020B0604030504040204" pitchFamily="50" charset="-128"/>
                        </a:rPr>
                      </a:br>
                      <a:r>
                        <a:rPr lang="ja-JP" altLang="en-US" sz="400" b="0" i="0" u="none" strike="noStrike">
                          <a:effectLst/>
                          <a:latin typeface="Meiryo UI" panose="020B0604030504040204" pitchFamily="50" charset="-128"/>
                          <a:ea typeface="Meiryo UI" panose="020B0604030504040204" pitchFamily="50" charset="-128"/>
                        </a:rPr>
                        <a:t>状況をご存知の方</a:t>
                      </a:r>
                      <a:endParaRPr lang="ja-JP" altLang="en-US" sz="600" b="0" i="0" u="none" strike="noStrike">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gridSpan="3">
                  <a:txBody>
                    <a:bodyPr/>
                    <a:lstStyle/>
                    <a:p>
                      <a:pPr algn="ctr" fontAlgn="ctr"/>
                      <a:r>
                        <a:rPr lang="ja-JP" altLang="en-US" sz="500" b="0" i="0" u="none" strike="noStrike">
                          <a:effectLst/>
                          <a:latin typeface="Meiryo UI" panose="020B0604030504040204" pitchFamily="50" charset="-128"/>
                          <a:ea typeface="Meiryo UI" panose="020B0604030504040204" pitchFamily="50" charset="-128"/>
                        </a:rPr>
                        <a:t>　　　　　　　　印</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808080"/>
                      </a:solidFill>
                      <a:prstDash val="dot"/>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20230043"/>
                  </a:ext>
                </a:extLst>
              </a:tr>
              <a:tr h="305720">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所属名</a:t>
                      </a:r>
                      <a:r>
                        <a:rPr lang="en-US" altLang="ja-JP" sz="600" b="0" i="0" u="none" strike="noStrike">
                          <a:effectLst/>
                          <a:latin typeface="Meiryo UI" panose="020B0604030504040204" pitchFamily="50" charset="-128"/>
                          <a:ea typeface="Meiryo UI" panose="020B0604030504040204" pitchFamily="50" charset="-128"/>
                        </a:rPr>
                        <a:t>/</a:t>
                      </a:r>
                      <a:r>
                        <a:rPr lang="ja-JP" altLang="en-US" sz="600" b="0" i="0" u="none" strike="noStrike">
                          <a:effectLst/>
                          <a:latin typeface="Meiryo UI" panose="020B0604030504040204" pitchFamily="50" charset="-128"/>
                          <a:ea typeface="Meiryo UI" panose="020B0604030504040204" pitchFamily="50" charset="-128"/>
                        </a:rPr>
                        <a:t>役職名</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24767005"/>
                  </a:ext>
                </a:extLst>
              </a:tr>
              <a:tr h="305720">
                <a:tc>
                  <a:txBody>
                    <a:bodyPr/>
                    <a:lstStyle/>
                    <a:p>
                      <a:pPr algn="ctr" fontAlgn="ctr"/>
                      <a:r>
                        <a:rPr lang="ja-JP" altLang="en-US" sz="500" b="0" i="0" u="none" strike="noStrike">
                          <a:effectLst/>
                          <a:latin typeface="Meiryo UI" panose="020B0604030504040204" pitchFamily="50" charset="-128"/>
                          <a:ea typeface="Meiryo UI" panose="020B0604030504040204" pitchFamily="50" charset="-128"/>
                        </a:rPr>
                        <a:t>電話番号</a:t>
                      </a:r>
                      <a:r>
                        <a:rPr lang="en-US" altLang="ja-JP" sz="500" b="0" i="0" u="none" strike="noStrike">
                          <a:effectLst/>
                          <a:latin typeface="Meiryo UI" panose="020B0604030504040204" pitchFamily="50" charset="-128"/>
                          <a:ea typeface="Meiryo UI" panose="020B0604030504040204" pitchFamily="50" charset="-128"/>
                        </a:rPr>
                        <a:t>/</a:t>
                      </a:r>
                      <a:r>
                        <a:rPr lang="en-US" sz="500" b="0" i="0" u="none" strike="noStrike">
                          <a:effectLst/>
                          <a:latin typeface="Meiryo UI" panose="020B0604030504040204" pitchFamily="50" charset="-128"/>
                          <a:ea typeface="Meiryo UI" panose="020B0604030504040204" pitchFamily="50" charset="-128"/>
                        </a:rPr>
                        <a:t>E-mail</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3">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131114380"/>
                  </a:ext>
                </a:extLst>
              </a:tr>
              <a:tr h="865738">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旅券</a:t>
                      </a:r>
                      <a:r>
                        <a:rPr lang="ja-JP" altLang="en-US" sz="500" b="0" i="0" u="none" strike="noStrike" dirty="0">
                          <a:effectLst/>
                          <a:latin typeface="Meiryo UI" panose="020B0604030504040204" pitchFamily="50" charset="-128"/>
                          <a:ea typeface="Meiryo UI" panose="020B0604030504040204" pitchFamily="50" charset="-128"/>
                        </a:rPr>
                        <a:t>（ﾊﾟｽﾎﾟｰﾄ）について</a:t>
                      </a:r>
                      <a:endParaRPr lang="en-US" altLang="ja-JP" sz="500" b="0" i="0" u="none" strike="noStrike" dirty="0">
                        <a:effectLst/>
                        <a:latin typeface="Meiryo UI" panose="020B0604030504040204" pitchFamily="50" charset="-128"/>
                        <a:ea typeface="Meiryo UI" panose="020B0604030504040204" pitchFamily="50" charset="-128"/>
                      </a:endParaRPr>
                    </a:p>
                    <a:p>
                      <a:pPr algn="l" fontAlgn="ctr"/>
                      <a:endParaRPr lang="en-US" altLang="ja-JP" sz="500" b="0" i="0" u="none" strike="noStrike" dirty="0">
                        <a:effectLst/>
                        <a:latin typeface="Meiryo UI" panose="020B0604030504040204" pitchFamily="50" charset="-128"/>
                        <a:ea typeface="Meiryo UI" panose="020B0604030504040204" pitchFamily="50" charset="-128"/>
                      </a:endParaRPr>
                    </a:p>
                    <a:p>
                      <a:pPr algn="l" fontAlgn="ctr"/>
                      <a:r>
                        <a:rPr lang="ja-JP" altLang="en-US" sz="500" b="0" i="0" u="none" strike="noStrike" dirty="0">
                          <a:effectLst/>
                          <a:latin typeface="Meiryo UI" panose="020B0604030504040204" pitchFamily="50" charset="-128"/>
                          <a:ea typeface="Meiryo UI" panose="020B0604030504040204" pitchFamily="50" charset="-128"/>
                        </a:rPr>
                        <a:t>　今回の旅行に必要な旅券を</a:t>
                      </a:r>
                      <a:endParaRPr lang="en-US" altLang="ja-JP" sz="500" b="0" i="0" u="none" strike="noStrike" dirty="0">
                        <a:effectLst/>
                        <a:latin typeface="Meiryo UI" panose="020B0604030504040204" pitchFamily="50" charset="-128"/>
                        <a:ea typeface="Meiryo UI" panose="020B0604030504040204" pitchFamily="50" charset="-128"/>
                      </a:endParaRPr>
                    </a:p>
                    <a:p>
                      <a:pPr algn="l" fontAlgn="ctr"/>
                      <a:r>
                        <a:rPr lang="ja-JP" altLang="en-US" sz="500" b="0" i="0" u="none" strike="noStrike" dirty="0">
                          <a:effectLst/>
                          <a:latin typeface="Meiryo UI" panose="020B0604030504040204" pitchFamily="50" charset="-128"/>
                          <a:ea typeface="Meiryo UI" panose="020B0604030504040204" pitchFamily="50" charset="-128"/>
                        </a:rPr>
                        <a:t>　お持ちですか。</a:t>
                      </a:r>
                      <a:endParaRPr lang="en-US" altLang="ja-JP" sz="500" b="0" i="0" u="none" strike="noStrike" dirty="0">
                        <a:effectLst/>
                        <a:latin typeface="Meiryo UI" panose="020B0604030504040204" pitchFamily="50" charset="-128"/>
                        <a:ea typeface="Meiryo UI" panose="020B0604030504040204" pitchFamily="50" charset="-128"/>
                      </a:endParaRPr>
                    </a:p>
                    <a:p>
                      <a:pPr algn="l" fontAlgn="ctr"/>
                      <a:r>
                        <a:rPr lang="ja-JP" altLang="en-US" sz="500" b="0" i="0" u="none" strike="noStrike" dirty="0">
                          <a:effectLst/>
                          <a:latin typeface="Meiryo UI" panose="020B0604030504040204" pitchFamily="50" charset="-128"/>
                          <a:ea typeface="Meiryo UI" panose="020B0604030504040204" pitchFamily="50" charset="-128"/>
                        </a:rPr>
                        <a:t>（日本帰国日より</a:t>
                      </a:r>
                      <a:r>
                        <a:rPr lang="en-US" altLang="ja-JP" sz="500" b="0" i="0" u="none" strike="noStrike" dirty="0">
                          <a:effectLst/>
                          <a:latin typeface="Meiryo UI" panose="020B0604030504040204" pitchFamily="50" charset="-128"/>
                          <a:ea typeface="Meiryo UI" panose="020B0604030504040204" pitchFamily="50" charset="-128"/>
                        </a:rPr>
                        <a:t>3</a:t>
                      </a:r>
                      <a:r>
                        <a:rPr lang="ja-JP" altLang="en-US" sz="500" b="0" i="0" u="none" strike="noStrike" dirty="0">
                          <a:effectLst/>
                          <a:latin typeface="Meiryo UI" panose="020B0604030504040204" pitchFamily="50" charset="-128"/>
                          <a:ea typeface="Meiryo UI" panose="020B0604030504040204" pitchFamily="50" charset="-128"/>
                        </a:rPr>
                        <a:t>ヵ月以上の</a:t>
                      </a:r>
                      <a:endParaRPr lang="en-US" altLang="ja-JP" sz="500" b="0" i="0" u="none" strike="noStrike" dirty="0">
                        <a:effectLst/>
                        <a:latin typeface="Meiryo UI" panose="020B0604030504040204" pitchFamily="50" charset="-128"/>
                        <a:ea typeface="Meiryo UI" panose="020B0604030504040204" pitchFamily="50" charset="-128"/>
                      </a:endParaRPr>
                    </a:p>
                    <a:p>
                      <a:pPr algn="l" fontAlgn="ctr"/>
                      <a:r>
                        <a:rPr lang="ja-JP" altLang="en-US" sz="500" b="0" i="0" u="none" strike="noStrike" dirty="0">
                          <a:effectLst/>
                          <a:latin typeface="Meiryo UI" panose="020B0604030504040204" pitchFamily="50" charset="-128"/>
                          <a:ea typeface="Meiryo UI" panose="020B0604030504040204" pitchFamily="50" charset="-128"/>
                        </a:rPr>
                        <a:t>　　　残存期間が必要）　　　</a:t>
                      </a:r>
                      <a:endParaRPr lang="ja-JP" altLang="en-US" sz="600" b="0" i="0" u="none" strike="noStrike" dirty="0">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a:t>
                      </a:r>
                    </a:p>
                  </a:txBody>
                  <a:tcPr marL="0" marR="0" marT="0" marB="0" anchor="ctr">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808080"/>
                      </a:solidFill>
                      <a:prstDash val="dot"/>
                      <a:round/>
                      <a:headEnd type="none" w="med" len="med"/>
                      <a:tailEnd type="none" w="med" len="med"/>
                    </a:lnB>
                    <a:solidFill>
                      <a:srgbClr val="FFFFCC"/>
                    </a:solidFill>
                  </a:tcPr>
                </a:tc>
                <a:extLst>
                  <a:ext uri="{0D108BD9-81ED-4DB2-BD59-A6C34878D82A}">
                    <a16:rowId xmlns:a16="http://schemas.microsoft.com/office/drawing/2014/main" val="3869980057"/>
                  </a:ext>
                </a:extLst>
              </a:tr>
              <a:tr h="335546">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①　はい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600" b="1" i="0" u="none" strike="noStrike" dirty="0">
                          <a:effectLst/>
                          <a:latin typeface="Meiryo UI" panose="020B0604030504040204" pitchFamily="50" charset="-128"/>
                          <a:ea typeface="Meiryo UI" panose="020B0604030504040204" pitchFamily="50" charset="-128"/>
                        </a:rPr>
                        <a:t>　旅券番号：</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ja-JP" altLang="en-US" sz="600" b="1" i="0" u="none" strike="noStrike">
                          <a:effectLst/>
                          <a:latin typeface="Meiryo UI" panose="020B0604030504040204" pitchFamily="50" charset="-128"/>
                          <a:ea typeface="Meiryo UI" panose="020B0604030504040204" pitchFamily="50" charset="-128"/>
                        </a:rPr>
                        <a:t>有効期限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ctr" fontAlgn="ctr"/>
                      <a:r>
                        <a:rPr lang="ja-JP" altLang="en-US" sz="600" b="1" i="0" u="none" strike="noStrike">
                          <a:effectLst/>
                          <a:latin typeface="Meiryo UI" panose="020B0604030504040204" pitchFamily="50" charset="-128"/>
                          <a:ea typeface="Meiryo UI" panose="020B0604030504040204" pitchFamily="50" charset="-128"/>
                        </a:rPr>
                        <a:t>西暦　　　  　 　年　 　  　　月　   　　日   </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80808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748039736"/>
                  </a:ext>
                </a:extLst>
              </a:tr>
              <a:tr h="208784">
                <a:tc>
                  <a:txBody>
                    <a:bodyPr/>
                    <a:lstStyle/>
                    <a:p>
                      <a:pPr algn="l" fontAlgn="ctr"/>
                      <a:r>
                        <a:rPr lang="ja-JP" altLang="en-US" sz="600" b="0" i="0" u="none" strike="noStrike">
                          <a:effectLst/>
                          <a:latin typeface="Meiryo UI" panose="020B0604030504040204" pitchFamily="50" charset="-128"/>
                          <a:ea typeface="Meiryo UI" panose="020B0604030504040204" pitchFamily="50" charset="-128"/>
                        </a:rPr>
                        <a:t>  　　 ②　いいえ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l" fontAlgn="ctr"/>
                      <a:r>
                        <a:rPr lang="ja-JP" altLang="en-US" sz="600" b="0" i="0" u="none" strike="noStrike" dirty="0">
                          <a:effectLst/>
                          <a:latin typeface="Meiryo UI" panose="020B0604030504040204" pitchFamily="50" charset="-128"/>
                          <a:ea typeface="Meiryo UI" panose="020B0604030504040204" pitchFamily="50" charset="-128"/>
                        </a:rPr>
                        <a:t>　取得予定日　　　　</a:t>
                      </a:r>
                      <a:r>
                        <a:rPr lang="en-US" altLang="ja-JP" sz="600" b="0" i="0" u="none" strike="noStrike" dirty="0">
                          <a:effectLst/>
                          <a:latin typeface="Meiryo UI" panose="020B0604030504040204" pitchFamily="50" charset="-128"/>
                          <a:ea typeface="Meiryo UI" panose="020B0604030504040204" pitchFamily="50" charset="-128"/>
                        </a:rPr>
                        <a:t>2025</a:t>
                      </a:r>
                      <a:r>
                        <a:rPr lang="ja-JP" altLang="en-US" sz="600" b="0" i="0" u="none" strike="noStrike" dirty="0">
                          <a:effectLst/>
                          <a:latin typeface="Meiryo UI" panose="020B0604030504040204" pitchFamily="50" charset="-128"/>
                          <a:ea typeface="Meiryo UI" panose="020B0604030504040204" pitchFamily="50" charset="-128"/>
                        </a:rPr>
                        <a:t>　年　　　　　　　　月　　　　　　　　日　　（　　月　日までに必ず取得してください）</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48190428"/>
                  </a:ext>
                </a:extLst>
              </a:tr>
              <a:tr h="372828">
                <a:tc>
                  <a:txBody>
                    <a:bodyPr/>
                    <a:lstStyle/>
                    <a:p>
                      <a:pPr algn="ctr" fontAlgn="ctr"/>
                      <a:r>
                        <a:rPr lang="ja-JP" altLang="en-US" sz="500" b="0" i="0" u="none" strike="noStrike">
                          <a:effectLst/>
                          <a:latin typeface="Meiryo UI" panose="020B0604030504040204" pitchFamily="50" charset="-128"/>
                          <a:ea typeface="Meiryo UI" panose="020B0604030504040204" pitchFamily="50" charset="-128"/>
                        </a:rPr>
                        <a:t>強いアレルギーなど</a:t>
                      </a:r>
                      <a:br>
                        <a:rPr lang="ja-JP" altLang="en-US" sz="500" b="0" i="0" u="none" strike="noStrike">
                          <a:effectLst/>
                          <a:latin typeface="Meiryo UI" panose="020B0604030504040204" pitchFamily="50" charset="-128"/>
                          <a:ea typeface="Meiryo UI" panose="020B0604030504040204" pitchFamily="50" charset="-128"/>
                        </a:rPr>
                      </a:br>
                      <a:r>
                        <a:rPr lang="ja-JP" altLang="en-US" sz="500" b="0" i="0" u="none" strike="noStrike">
                          <a:effectLst/>
                          <a:latin typeface="Meiryo UI" panose="020B0604030504040204" pitchFamily="50" charset="-128"/>
                          <a:ea typeface="Meiryo UI" panose="020B0604030504040204" pitchFamily="50" charset="-128"/>
                        </a:rPr>
                        <a:t>ございますか</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gridSpan="3">
                  <a:txBody>
                    <a:bodyPr/>
                    <a:lstStyle/>
                    <a:p>
                      <a:pPr algn="ctr" fontAlgn="b"/>
                      <a:r>
                        <a:rPr lang="ja-JP" altLang="en-US" sz="600" b="0" i="0" u="none" strike="noStrike" dirty="0">
                          <a:effectLst/>
                          <a:latin typeface="Meiryo UI" panose="020B0604030504040204" pitchFamily="50" charset="-128"/>
                          <a:ea typeface="Meiryo UI" panose="020B0604030504040204" pitchFamily="50" charset="-128"/>
                        </a:rPr>
                        <a:t>　</a:t>
                      </a:r>
                    </a:p>
                  </a:txBody>
                  <a:tcPr marL="0" marR="0" marT="0" marB="0" anchor="b">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207205395"/>
                  </a:ext>
                </a:extLst>
              </a:tr>
              <a:tr h="257381">
                <a:tc>
                  <a:txBody>
                    <a:bodyPr/>
                    <a:lstStyle/>
                    <a:p>
                      <a:pPr algn="ctr" fontAlgn="ctr"/>
                      <a:r>
                        <a:rPr lang="ja-JP" altLang="en-US" sz="600" b="0" i="0" u="none" strike="noStrike">
                          <a:effectLst/>
                          <a:latin typeface="Meiryo UI" panose="020B0604030504040204" pitchFamily="50" charset="-128"/>
                          <a:ea typeface="Meiryo UI" panose="020B0604030504040204" pitchFamily="50" charset="-128"/>
                        </a:rPr>
                        <a:t>通信欄</a:t>
                      </a:r>
                      <a:br>
                        <a:rPr lang="ja-JP" altLang="en-US" sz="600" b="0" i="0" u="none" strike="noStrike">
                          <a:effectLst/>
                          <a:latin typeface="Meiryo UI" panose="020B0604030504040204" pitchFamily="50" charset="-128"/>
                          <a:ea typeface="Meiryo UI" panose="020B0604030504040204" pitchFamily="50" charset="-128"/>
                        </a:rPr>
                      </a:br>
                      <a:r>
                        <a:rPr lang="ja-JP" altLang="en-US" sz="500" b="0" i="0" u="none" strike="noStrike">
                          <a:effectLst/>
                          <a:latin typeface="Meiryo UI" panose="020B0604030504040204" pitchFamily="50" charset="-128"/>
                          <a:ea typeface="Meiryo UI" panose="020B0604030504040204" pitchFamily="50" charset="-128"/>
                        </a:rPr>
                        <a:t>ご質問・ご希望等</a:t>
                      </a:r>
                      <a:endParaRPr lang="ja-JP" altLang="en-US" sz="600" b="0" i="0" u="none" strike="noStrike">
                        <a:effectLst/>
                        <a:latin typeface="Meiryo UI" panose="020B0604030504040204" pitchFamily="50" charset="-128"/>
                        <a:ea typeface="Meiryo UI" panose="020B0604030504040204" pitchFamily="50" charset="-128"/>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808080"/>
                      </a:solidFill>
                      <a:prstDash val="dot"/>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gridSpan="3">
                  <a:txBody>
                    <a:bodyPr/>
                    <a:lstStyle/>
                    <a:p>
                      <a:pPr algn="l" fontAlgn="t"/>
                      <a:r>
                        <a:rPr lang="ja-JP" altLang="en-US" sz="600" b="0" i="0" u="none" strike="noStrike" dirty="0">
                          <a:effectLst/>
                          <a:latin typeface="Meiryo UI" panose="020B0604030504040204" pitchFamily="50" charset="-128"/>
                          <a:ea typeface="Meiryo UI" panose="020B0604030504040204" pitchFamily="50" charset="-128"/>
                        </a:rPr>
                        <a:t>　マイレージをお持ちの方は番号をご記載ください（例　</a:t>
                      </a:r>
                      <a:r>
                        <a:rPr lang="en-US" altLang="ja-JP" sz="600" b="0" i="0" u="none" strike="noStrike" dirty="0">
                          <a:effectLst/>
                          <a:latin typeface="Meiryo UI" panose="020B0604030504040204" pitchFamily="50" charset="-128"/>
                          <a:ea typeface="Meiryo UI" panose="020B0604030504040204" pitchFamily="50" charset="-128"/>
                        </a:rPr>
                        <a:t>JAL 1234567</a:t>
                      </a:r>
                      <a:r>
                        <a:rPr lang="ja-JP" altLang="en-US" sz="600" b="0" i="0" u="none" strike="noStrike" dirty="0">
                          <a:effectLst/>
                          <a:latin typeface="Meiryo UI" panose="020B0604030504040204" pitchFamily="50" charset="-128"/>
                          <a:ea typeface="Meiryo UI" panose="020B0604030504040204" pitchFamily="50" charset="-128"/>
                        </a:rPr>
                        <a:t>、　</a:t>
                      </a:r>
                      <a:r>
                        <a:rPr lang="en-US" altLang="ja-JP" sz="600" b="0" i="0" u="none" strike="noStrike" dirty="0">
                          <a:effectLst/>
                          <a:latin typeface="Meiryo UI" panose="020B0604030504040204" pitchFamily="50" charset="-128"/>
                          <a:ea typeface="Meiryo UI" panose="020B0604030504040204" pitchFamily="50" charset="-128"/>
                        </a:rPr>
                        <a:t>ANA 2345678</a:t>
                      </a:r>
                      <a:r>
                        <a:rPr lang="ja-JP" altLang="en-US" sz="600" b="0" i="0" u="none" strike="noStrike" dirty="0">
                          <a:effectLst/>
                          <a:latin typeface="Meiryo UI" panose="020B0604030504040204" pitchFamily="50" charset="-128"/>
                          <a:ea typeface="Meiryo UI" panose="020B0604030504040204" pitchFamily="50" charset="-128"/>
                        </a:rPr>
                        <a:t>　他）</a:t>
                      </a:r>
                    </a:p>
                  </a:txBody>
                  <a:tcPr marL="0" marR="0" marT="0" marB="0">
                    <a:lnL w="6350" cap="flat" cmpd="sng" algn="ctr">
                      <a:solidFill>
                        <a:srgbClr val="80808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683982765"/>
                  </a:ext>
                </a:extLst>
              </a:tr>
              <a:tr h="1096114">
                <a:tc gridSpan="4">
                  <a:txBody>
                    <a:bodyPr/>
                    <a:lstStyle/>
                    <a:p>
                      <a:pPr algn="l" fontAlgn="ctr"/>
                      <a:r>
                        <a:rPr lang="ja-JP" altLang="en-US" sz="400" b="0" i="0" u="sng" strike="noStrike" dirty="0">
                          <a:effectLst/>
                          <a:latin typeface="Meiryo UI" panose="020B0604030504040204" pitchFamily="50" charset="-128"/>
                          <a:ea typeface="Meiryo UI" panose="020B0604030504040204" pitchFamily="50" charset="-128"/>
                        </a:rPr>
                        <a:t>　個人情報保護方針</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　旅行申込書にご記入いただく、氏名、年齢、生年月日、電話番号、メールアドレス、住所、勤務先等の情報は「個人情報」に該当しますので、企画主催・企画実施・取扱旅行社・総合事務局は以下に掲げる個人情報の取扱いに関する基本方針及び個人情報に関して適用される法令を遵守して、</a:t>
                      </a:r>
                      <a:endParaRPr lang="en-US" altLang="ja-JP" sz="400" b="0" i="0" u="none" strike="noStrike" dirty="0">
                        <a:effectLst/>
                        <a:latin typeface="Meiryo UI" panose="020B0604030504040204" pitchFamily="50" charset="-128"/>
                        <a:ea typeface="Meiryo UI" panose="020B0604030504040204" pitchFamily="50" charset="-128"/>
                      </a:endParaRPr>
                    </a:p>
                    <a:p>
                      <a:pPr algn="l" fontAlgn="ctr"/>
                      <a:r>
                        <a:rPr lang="ja-JP" altLang="en-US" sz="400" b="0" i="0" u="none" strike="noStrike" dirty="0">
                          <a:effectLst/>
                          <a:latin typeface="Meiryo UI" panose="020B0604030504040204" pitchFamily="50" charset="-128"/>
                          <a:ea typeface="Meiryo UI" panose="020B0604030504040204" pitchFamily="50" charset="-128"/>
                        </a:rPr>
                        <a:t>　お客様に関する個人情報の適正な管理・利用と保護に万全を尽くします。</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１</a:t>
                      </a:r>
                      <a:r>
                        <a:rPr lang="en-US" altLang="ja-JP" sz="400" b="0" i="0" u="none" strike="noStrike" dirty="0">
                          <a:effectLst/>
                          <a:latin typeface="Meiryo UI" panose="020B0604030504040204" pitchFamily="50" charset="-128"/>
                          <a:ea typeface="Meiryo UI" panose="020B0604030504040204" pitchFamily="50" charset="-128"/>
                        </a:rPr>
                        <a:t>.</a:t>
                      </a:r>
                      <a:r>
                        <a:rPr lang="ja-JP" altLang="en-US" sz="400" b="0" i="0" u="none" strike="noStrike" dirty="0">
                          <a:effectLst/>
                          <a:latin typeface="Meiryo UI" panose="020B0604030504040204" pitchFamily="50" charset="-128"/>
                          <a:ea typeface="Meiryo UI" panose="020B0604030504040204" pitchFamily="50" charset="-128"/>
                        </a:rPr>
                        <a:t>個人情報保護利用の目的</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　お客様がお申し込みになられた運送、宿泊その他の旅行に関するサービス（以下「旅行サービス」といいます）を手配するために必要な範囲で情報を利用いたします。また、旅行サービス提供機関に対し、お客様の氏名、パスポート番号及び現地滞在先等をあらかじめ電子的方法等で</a:t>
                      </a:r>
                      <a:endParaRPr lang="en-US" altLang="ja-JP" sz="400" b="0" i="0" u="none" strike="noStrike" dirty="0">
                        <a:effectLst/>
                        <a:latin typeface="Meiryo UI" panose="020B0604030504040204" pitchFamily="50" charset="-128"/>
                        <a:ea typeface="Meiryo UI" panose="020B0604030504040204" pitchFamily="50" charset="-128"/>
                      </a:endParaRPr>
                    </a:p>
                    <a:p>
                      <a:pPr algn="l" fontAlgn="ctr"/>
                      <a:r>
                        <a:rPr lang="ja-JP" altLang="en-US" sz="400" b="0" i="0" u="none" strike="noStrike" dirty="0">
                          <a:effectLst/>
                          <a:latin typeface="Meiryo UI" panose="020B0604030504040204" pitchFamily="50" charset="-128"/>
                          <a:ea typeface="Meiryo UI" panose="020B0604030504040204" pitchFamily="50" charset="-128"/>
                        </a:rPr>
                        <a:t>　送付することによって　提供します。</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２</a:t>
                      </a:r>
                      <a:r>
                        <a:rPr lang="en-US" altLang="ja-JP" sz="400" b="0" i="0" u="none" strike="noStrike" dirty="0">
                          <a:effectLst/>
                          <a:latin typeface="Meiryo UI" panose="020B0604030504040204" pitchFamily="50" charset="-128"/>
                          <a:ea typeface="Meiryo UI" panose="020B0604030504040204" pitchFamily="50" charset="-128"/>
                        </a:rPr>
                        <a:t>.</a:t>
                      </a:r>
                      <a:r>
                        <a:rPr lang="ja-JP" altLang="en-US" sz="400" b="0" i="0" u="none" strike="noStrike" dirty="0">
                          <a:effectLst/>
                          <a:latin typeface="Meiryo UI" panose="020B0604030504040204" pitchFamily="50" charset="-128"/>
                          <a:ea typeface="Meiryo UI" panose="020B0604030504040204" pitchFamily="50" charset="-128"/>
                        </a:rPr>
                        <a:t>個人情報の開示・提供</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　下記の場合を除き、お客様からお預かりした個人情報を第三者に開示・提供いたしません。</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　ア</a:t>
                      </a:r>
                      <a:r>
                        <a:rPr lang="en-US" altLang="ja-JP" sz="400" b="0" i="0" u="none" strike="noStrike" dirty="0">
                          <a:effectLst/>
                          <a:latin typeface="Meiryo UI" panose="020B0604030504040204" pitchFamily="50" charset="-128"/>
                          <a:ea typeface="Meiryo UI" panose="020B0604030504040204" pitchFamily="50" charset="-128"/>
                        </a:rPr>
                        <a:t>.</a:t>
                      </a:r>
                      <a:r>
                        <a:rPr lang="ja-JP" altLang="en-US" sz="400" b="0" i="0" u="none" strike="noStrike" dirty="0">
                          <a:effectLst/>
                          <a:latin typeface="Meiryo UI" panose="020B0604030504040204" pitchFamily="50" charset="-128"/>
                          <a:ea typeface="Meiryo UI" panose="020B0604030504040204" pitchFamily="50" charset="-128"/>
                        </a:rPr>
                        <a:t>ご本人の同意がある場合</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　イ</a:t>
                      </a:r>
                      <a:r>
                        <a:rPr lang="en-US" altLang="ja-JP" sz="400" b="0" i="0" u="none" strike="noStrike" dirty="0">
                          <a:effectLst/>
                          <a:latin typeface="Meiryo UI" panose="020B0604030504040204" pitchFamily="50" charset="-128"/>
                          <a:ea typeface="Meiryo UI" panose="020B0604030504040204" pitchFamily="50" charset="-128"/>
                        </a:rPr>
                        <a:t>.</a:t>
                      </a:r>
                      <a:r>
                        <a:rPr lang="ja-JP" altLang="en-US" sz="400" b="0" i="0" u="none" strike="noStrike" dirty="0">
                          <a:effectLst/>
                          <a:latin typeface="Meiryo UI" panose="020B0604030504040204" pitchFamily="50" charset="-128"/>
                          <a:ea typeface="Meiryo UI" panose="020B0604030504040204" pitchFamily="50" charset="-128"/>
                        </a:rPr>
                        <a:t>旅行サービス提供機関や販売店の手配業務委託先に、旅行サービス手配に必要な最小限度の情報を開示・提供する場合。</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　ウ</a:t>
                      </a:r>
                      <a:r>
                        <a:rPr lang="en-US" altLang="ja-JP" sz="400" b="0" i="0" u="none" strike="noStrike" dirty="0">
                          <a:effectLst/>
                          <a:latin typeface="Meiryo UI" panose="020B0604030504040204" pitchFamily="50" charset="-128"/>
                          <a:ea typeface="Meiryo UI" panose="020B0604030504040204" pitchFamily="50" charset="-128"/>
                        </a:rPr>
                        <a:t>.</a:t>
                      </a:r>
                      <a:r>
                        <a:rPr lang="ja-JP" altLang="en-US" sz="400" b="0" i="0" u="none" strike="noStrike" dirty="0">
                          <a:effectLst/>
                          <a:latin typeface="Meiryo UI" panose="020B0604030504040204" pitchFamily="50" charset="-128"/>
                          <a:ea typeface="Meiryo UI" panose="020B0604030504040204" pitchFamily="50" charset="-128"/>
                        </a:rPr>
                        <a:t>法的な命令等により個人情報の開示・提供が求められた場合。</a:t>
                      </a:r>
                      <a:br>
                        <a:rPr lang="ja-JP" altLang="en-US" sz="400" b="0" i="0" u="none" strike="noStrike" dirty="0">
                          <a:effectLst/>
                          <a:latin typeface="Meiryo UI" panose="020B0604030504040204" pitchFamily="50" charset="-128"/>
                          <a:ea typeface="Meiryo UI" panose="020B0604030504040204" pitchFamily="50" charset="-128"/>
                        </a:rPr>
                      </a:br>
                      <a:r>
                        <a:rPr lang="ja-JP" altLang="en-US" sz="400" b="0" i="0" u="none" strike="noStrike" dirty="0">
                          <a:effectLst/>
                          <a:latin typeface="Meiryo UI" panose="020B0604030504040204" pitchFamily="50" charset="-128"/>
                          <a:ea typeface="Meiryo UI" panose="020B0604030504040204" pitchFamily="50" charset="-128"/>
                        </a:rPr>
                        <a:t>３</a:t>
                      </a:r>
                      <a:r>
                        <a:rPr lang="en-US" altLang="ja-JP" sz="400" b="0" i="0" u="none" strike="noStrike" dirty="0">
                          <a:effectLst/>
                          <a:latin typeface="Meiryo UI" panose="020B0604030504040204" pitchFamily="50" charset="-128"/>
                          <a:ea typeface="Meiryo UI" panose="020B0604030504040204" pitchFamily="50" charset="-128"/>
                        </a:rPr>
                        <a:t>.</a:t>
                      </a:r>
                      <a:r>
                        <a:rPr lang="ja-JP" altLang="en-US" sz="400" b="0" i="0" u="none" strike="noStrike" dirty="0">
                          <a:effectLst/>
                          <a:latin typeface="Meiryo UI" panose="020B0604030504040204" pitchFamily="50" charset="-128"/>
                          <a:ea typeface="Meiryo UI" panose="020B0604030504040204" pitchFamily="50" charset="-128"/>
                        </a:rPr>
                        <a:t>個人情報に関するご質問、又はご意見は、総合事務局にてお受けいたします。</a:t>
                      </a:r>
                      <a:endParaRPr lang="ja-JP" altLang="en-US" sz="400" b="0" i="0" u="sng" strike="noStrike" dirty="0">
                        <a:effectLst/>
                        <a:latin typeface="Meiryo UI" panose="020B0604030504040204" pitchFamily="50" charset="-128"/>
                        <a:ea typeface="Meiryo UI" panose="020B0604030504040204" pitchFamily="50" charset="-128"/>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710496049"/>
                  </a:ext>
                </a:extLst>
              </a:tr>
              <a:tr h="126762">
                <a:tc gridSpan="4">
                  <a:txBody>
                    <a:bodyPr/>
                    <a:lstStyle/>
                    <a:p>
                      <a:pPr algn="l" fontAlgn="ctr"/>
                      <a:r>
                        <a:rPr lang="zh-TW" altLang="en-US" sz="500" b="1" i="0" u="none" strike="noStrike">
                          <a:effectLst/>
                          <a:latin typeface="Meiryo UI" panose="020B0604030504040204" pitchFamily="50" charset="-128"/>
                          <a:ea typeface="Meiryo UI" panose="020B0604030504040204" pitchFamily="50" charset="-128"/>
                        </a:rPr>
                        <a:t>企画主催：一般社団法人日本技術者連盟</a:t>
                      </a:r>
                    </a:p>
                  </a:txBody>
                  <a:tcPr marL="0" marR="0" marT="0" marB="0" anchor="ctr">
                    <a:lnL>
                      <a:noFill/>
                    </a:lnL>
                    <a:lnR>
                      <a:noFill/>
                    </a:lnR>
                    <a:lnT>
                      <a:noFill/>
                    </a:lnT>
                    <a:lnB>
                      <a:noFill/>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21564201"/>
                  </a:ext>
                </a:extLst>
              </a:tr>
              <a:tr h="116991">
                <a:tc gridSpan="4">
                  <a:txBody>
                    <a:bodyPr/>
                    <a:lstStyle/>
                    <a:p>
                      <a:pPr algn="ctr" fontAlgn="ctr"/>
                      <a:r>
                        <a:rPr lang="fr-FR" sz="500" b="1" i="0" u="none" strike="noStrike">
                          <a:solidFill>
                            <a:srgbClr val="0070C0"/>
                          </a:solidFill>
                          <a:effectLst/>
                          <a:latin typeface="Meiryo UI" panose="020B0604030504040204" pitchFamily="50" charset="-128"/>
                          <a:ea typeface="Meiryo UI" panose="020B0604030504040204" pitchFamily="50" charset="-128"/>
                        </a:rPr>
                        <a:t>　　　　　　　　http://www.jef-site.or.jp　　　/　 http://www.wkx21c.org 　　/　　E-mail : gyomu1@jef-site.or.jp</a:t>
                      </a:r>
                    </a:p>
                  </a:txBody>
                  <a:tcPr marL="0" marR="0" marT="0" marB="0" anchor="ctr">
                    <a:lnL>
                      <a:noFill/>
                    </a:lnL>
                    <a:lnR>
                      <a:noFill/>
                    </a:lnR>
                    <a:lnT>
                      <a:noFill/>
                    </a:lnT>
                    <a:lnB>
                      <a:noFill/>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650253351"/>
                  </a:ext>
                </a:extLst>
              </a:tr>
              <a:tr h="357914">
                <a:tc gridSpan="3">
                  <a:txBody>
                    <a:bodyPr/>
                    <a:lstStyle/>
                    <a:p>
                      <a:pPr algn="l" fontAlgn="b"/>
                      <a:r>
                        <a:rPr lang="ja-JP" altLang="en-US" sz="500" b="1" i="0" u="none" strike="noStrike">
                          <a:effectLst/>
                          <a:latin typeface="Meiryo UI" panose="020B0604030504040204" pitchFamily="50" charset="-128"/>
                          <a:ea typeface="Meiryo UI" panose="020B0604030504040204" pitchFamily="50" charset="-128"/>
                        </a:rPr>
                        <a:t>総合事務局：株式会社アジア技術移転機構</a:t>
                      </a:r>
                      <a:br>
                        <a:rPr lang="ja-JP" altLang="en-US" sz="500" b="1" i="0" u="none" strike="noStrike">
                          <a:effectLst/>
                          <a:latin typeface="Meiryo UI" panose="020B0604030504040204" pitchFamily="50" charset="-128"/>
                          <a:ea typeface="Meiryo UI" panose="020B0604030504040204" pitchFamily="50" charset="-128"/>
                        </a:rPr>
                      </a:br>
                      <a:r>
                        <a:rPr lang="ja-JP" altLang="en-US" sz="500" b="1" i="0" u="none" strike="noStrike">
                          <a:effectLst/>
                          <a:latin typeface="Meiryo UI" panose="020B0604030504040204" pitchFamily="50" charset="-128"/>
                          <a:ea typeface="Meiryo UI" panose="020B0604030504040204" pitchFamily="50" charset="-128"/>
                        </a:rPr>
                        <a:t>               〒</a:t>
                      </a:r>
                      <a:r>
                        <a:rPr lang="en-US" altLang="ja-JP" sz="500" b="1" i="0" u="none" strike="noStrike">
                          <a:effectLst/>
                          <a:latin typeface="Meiryo UI" panose="020B0604030504040204" pitchFamily="50" charset="-128"/>
                          <a:ea typeface="Meiryo UI" panose="020B0604030504040204" pitchFamily="50" charset="-128"/>
                        </a:rPr>
                        <a:t>107-0052</a:t>
                      </a:r>
                      <a:r>
                        <a:rPr lang="ja-JP" altLang="en-US" sz="500" b="1" i="0" u="none" strike="noStrike">
                          <a:effectLst/>
                          <a:latin typeface="Meiryo UI" panose="020B0604030504040204" pitchFamily="50" charset="-128"/>
                          <a:ea typeface="Meiryo UI" panose="020B0604030504040204" pitchFamily="50" charset="-128"/>
                        </a:rPr>
                        <a:t>　東京都港区赤坂</a:t>
                      </a:r>
                      <a:r>
                        <a:rPr lang="en-US" altLang="ja-JP" sz="500" b="1" i="0" u="none" strike="noStrike">
                          <a:effectLst/>
                          <a:latin typeface="Meiryo UI" panose="020B0604030504040204" pitchFamily="50" charset="-128"/>
                          <a:ea typeface="Meiryo UI" panose="020B0604030504040204" pitchFamily="50" charset="-128"/>
                        </a:rPr>
                        <a:t>2-17-12</a:t>
                      </a:r>
                      <a:r>
                        <a:rPr lang="ja-JP" altLang="en-US" sz="500" b="1" i="0" u="none" strike="noStrike">
                          <a:effectLst/>
                          <a:latin typeface="Meiryo UI" panose="020B0604030504040204" pitchFamily="50" charset="-128"/>
                          <a:ea typeface="Meiryo UI" panose="020B0604030504040204" pitchFamily="50" charset="-128"/>
                        </a:rPr>
                        <a:t>　チュリス赤坂 </a:t>
                      </a:r>
                      <a:r>
                        <a:rPr lang="en-US" altLang="ja-JP" sz="500" b="1" i="0" u="none" strike="noStrike">
                          <a:effectLst/>
                          <a:latin typeface="Meiryo UI" panose="020B0604030504040204" pitchFamily="50" charset="-128"/>
                          <a:ea typeface="Meiryo UI" panose="020B0604030504040204" pitchFamily="50" charset="-128"/>
                        </a:rPr>
                        <a:t>1302</a:t>
                      </a:r>
                      <a:r>
                        <a:rPr lang="ja-JP" altLang="en-US" sz="500" b="1" i="0" u="none" strike="noStrike">
                          <a:effectLst/>
                          <a:latin typeface="Meiryo UI" panose="020B0604030504040204" pitchFamily="50" charset="-128"/>
                          <a:ea typeface="Meiryo UI" panose="020B0604030504040204" pitchFamily="50" charset="-128"/>
                        </a:rPr>
                        <a:t>号 </a:t>
                      </a:r>
                    </a:p>
                  </a:txBody>
                  <a:tcPr marL="0" marR="0" marT="0" marB="0" anchor="b">
                    <a:lnL>
                      <a:noFill/>
                    </a:lnL>
                    <a:lnR>
                      <a:noFill/>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b"/>
                      <a:r>
                        <a:rPr lang="en-US" sz="500" b="1" i="0" u="none" strike="noStrike" dirty="0">
                          <a:effectLst/>
                          <a:latin typeface="Meiryo UI" panose="020B0604030504040204" pitchFamily="50" charset="-128"/>
                          <a:ea typeface="Meiryo UI" panose="020B0604030504040204" pitchFamily="50" charset="-128"/>
                        </a:rPr>
                        <a:t>TEL ：03-6229-1950  </a:t>
                      </a:r>
                      <a:br>
                        <a:rPr lang="en-US" sz="500" b="1" i="0" u="none" strike="noStrike" dirty="0">
                          <a:effectLst/>
                          <a:latin typeface="Meiryo UI" panose="020B0604030504040204" pitchFamily="50" charset="-128"/>
                          <a:ea typeface="Meiryo UI" panose="020B0604030504040204" pitchFamily="50" charset="-128"/>
                        </a:rPr>
                      </a:br>
                      <a:r>
                        <a:rPr lang="en-US" sz="500" b="1" i="0" u="none" strike="noStrike" dirty="0">
                          <a:effectLst/>
                          <a:latin typeface="Meiryo UI" panose="020B0604030504040204" pitchFamily="50" charset="-128"/>
                          <a:ea typeface="Meiryo UI" panose="020B0604030504040204" pitchFamily="50" charset="-128"/>
                        </a:rPr>
                        <a:t>FAX ：03-6229-1940</a:t>
                      </a:r>
                    </a:p>
                  </a:txBody>
                  <a:tcPr marL="0" marR="0" marT="0" marB="0" anchor="b">
                    <a:lnL>
                      <a:noFill/>
                    </a:lnL>
                    <a:lnR>
                      <a:noFill/>
                    </a:lnR>
                    <a:lnT>
                      <a:noFill/>
                    </a:lnT>
                    <a:lnB>
                      <a:noFill/>
                    </a:lnB>
                    <a:noFill/>
                  </a:tcPr>
                </a:tc>
                <a:extLst>
                  <a:ext uri="{0D108BD9-81ED-4DB2-BD59-A6C34878D82A}">
                    <a16:rowId xmlns:a16="http://schemas.microsoft.com/office/drawing/2014/main" val="64172109"/>
                  </a:ext>
                </a:extLst>
              </a:tr>
            </a:tbl>
          </a:graphicData>
        </a:graphic>
      </p:graphicFrame>
    </p:spTree>
    <p:extLst>
      <p:ext uri="{BB962C8B-B14F-4D97-AF65-F5344CB8AC3E}">
        <p14:creationId xmlns:p14="http://schemas.microsoft.com/office/powerpoint/2010/main" val="118279105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TotalTime>
  <Words>601</Words>
  <Application>Microsoft Office PowerPoint</Application>
  <PresentationFormat>A4 210 x 297 mm</PresentationFormat>
  <Paragraphs>68</Paragraphs>
  <Slides>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Meiryo UI</vt:lpstr>
      <vt:lpstr>ＭＳ Ｐゴシック</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株式会社アジア技術移転機構</dc:creator>
  <cp:lastModifiedBy>株式会社アジア技術移転機構</cp:lastModifiedBy>
  <cp:revision>1</cp:revision>
  <dcterms:created xsi:type="dcterms:W3CDTF">2026-03-26T06:20:23Z</dcterms:created>
  <dcterms:modified xsi:type="dcterms:W3CDTF">2026-03-26T06:25:50Z</dcterms:modified>
</cp:coreProperties>
</file>